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76" r:id="rId4"/>
    <p:sldId id="277" r:id="rId5"/>
    <p:sldId id="261" r:id="rId6"/>
    <p:sldId id="274"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919"/>
    <a:srgbClr val="6C0000"/>
    <a:srgbClr val="FF5D5D"/>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4554" autoAdjust="0"/>
  </p:normalViewPr>
  <p:slideViewPr>
    <p:cSldViewPr>
      <p:cViewPr>
        <p:scale>
          <a:sx n="75" d="100"/>
          <a:sy n="75"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98C01-DE30-4B73-98F5-DA41E7ED3E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89412-166E-455F-BFF1-DC4E3E442F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3D0F7-4B0A-4814-9F63-6FDCB1FE5D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37339-F550-425E-B955-093F0BE386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A2A04B-0BCB-4D96-9A26-C36D7A5BD9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2A4541-45FC-44CA-9E46-37E9B709C3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C66300-B694-4994-BE2A-02B66E4BF4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A4CE28-CA3B-4C54-83D5-F623C5AB23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67A8A9-C513-4073-80C9-891A83B68B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036E5D-00CD-4297-B5F5-29D51715B0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CDA036-273B-4C8C-8532-2D04D854CE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ACED56-3B92-4232-899D-9789421429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kolkatafire_amri_d"/>
          <p:cNvPicPr>
            <a:picLocks noChangeAspect="1" noChangeArrowheads="1"/>
          </p:cNvPicPr>
          <p:nvPr/>
        </p:nvPicPr>
        <p:blipFill>
          <a:blip r:embed="rId2">
            <a:lum bright="54000" contrast="-32000"/>
          </a:blip>
          <a:srcRect/>
          <a:stretch>
            <a:fillRect/>
          </a:stretch>
        </p:blipFill>
        <p:spPr bwMode="auto">
          <a:xfrm>
            <a:off x="0" y="0"/>
            <a:ext cx="9144000" cy="6858000"/>
          </a:xfrm>
          <a:prstGeom prst="rect">
            <a:avLst/>
          </a:prstGeom>
          <a:noFill/>
          <a:ln w="9525">
            <a:noFill/>
            <a:miter lim="800000"/>
            <a:headEnd/>
            <a:tailEnd/>
          </a:ln>
        </p:spPr>
      </p:pic>
      <p:sp>
        <p:nvSpPr>
          <p:cNvPr id="2051" name="Rectangle 6"/>
          <p:cNvSpPr>
            <a:spLocks noChangeArrowheads="1"/>
          </p:cNvSpPr>
          <p:nvPr/>
        </p:nvSpPr>
        <p:spPr bwMode="auto">
          <a:xfrm>
            <a:off x="609600" y="838200"/>
            <a:ext cx="8077200" cy="990600"/>
          </a:xfrm>
          <a:prstGeom prst="rect">
            <a:avLst/>
          </a:prstGeom>
          <a:noFill/>
          <a:ln w="9525">
            <a:noFill/>
            <a:miter lim="800000"/>
            <a:headEnd/>
            <a:tailEnd/>
          </a:ln>
        </p:spPr>
        <p:txBody>
          <a:bodyPr anchor="ctr"/>
          <a:lstStyle/>
          <a:p>
            <a:r>
              <a:rPr lang="en-US" sz="4400" b="1">
                <a:solidFill>
                  <a:srgbClr val="FF0000"/>
                </a:solidFill>
                <a:latin typeface="Copperplate Gothic Bold" pitchFamily="34" charset="0"/>
              </a:rPr>
              <a:t>A     DEVASTATING     FIRE</a:t>
            </a:r>
          </a:p>
        </p:txBody>
      </p:sp>
      <p:sp>
        <p:nvSpPr>
          <p:cNvPr id="2052" name="Rectangle 7"/>
          <p:cNvSpPr>
            <a:spLocks noChangeArrowheads="1"/>
          </p:cNvSpPr>
          <p:nvPr/>
        </p:nvSpPr>
        <p:spPr bwMode="auto">
          <a:xfrm>
            <a:off x="990600" y="2971800"/>
            <a:ext cx="6400800" cy="685800"/>
          </a:xfrm>
          <a:prstGeom prst="rect">
            <a:avLst/>
          </a:prstGeom>
          <a:noFill/>
          <a:ln w="9525">
            <a:noFill/>
            <a:miter lim="800000"/>
            <a:headEnd/>
            <a:tailEnd/>
          </a:ln>
        </p:spPr>
        <p:txBody>
          <a:bodyPr/>
          <a:lstStyle/>
          <a:p>
            <a:pPr marL="342900" indent="-342900">
              <a:spcBef>
                <a:spcPct val="20000"/>
              </a:spcBef>
            </a:pPr>
            <a:r>
              <a:rPr lang="en-US" sz="3200" b="1" i="1"/>
              <a:t>09.12.2011</a:t>
            </a:r>
          </a:p>
        </p:txBody>
      </p:sp>
      <p:sp>
        <p:nvSpPr>
          <p:cNvPr id="2053" name="Text Box 8"/>
          <p:cNvSpPr txBox="1">
            <a:spLocks noChangeArrowheads="1"/>
          </p:cNvSpPr>
          <p:nvPr/>
        </p:nvSpPr>
        <p:spPr bwMode="auto">
          <a:xfrm>
            <a:off x="1143000" y="3886200"/>
            <a:ext cx="6629400" cy="1922463"/>
          </a:xfrm>
          <a:prstGeom prst="rect">
            <a:avLst/>
          </a:prstGeom>
          <a:noFill/>
          <a:ln w="9525">
            <a:noFill/>
            <a:miter lim="800000"/>
            <a:headEnd/>
            <a:tailEnd/>
          </a:ln>
        </p:spPr>
        <p:txBody>
          <a:bodyPr>
            <a:spAutoFit/>
          </a:bodyPr>
          <a:lstStyle/>
          <a:p>
            <a:pPr>
              <a:spcBef>
                <a:spcPct val="50000"/>
              </a:spcBef>
            </a:pPr>
            <a:r>
              <a:rPr lang="en-US" sz="4800" b="1">
                <a:solidFill>
                  <a:schemeClr val="accent2"/>
                </a:solidFill>
                <a:latin typeface="Bodoni MT Black" pitchFamily="18" charset="0"/>
              </a:rPr>
              <a:t>AMRI HOSPITAL</a:t>
            </a:r>
            <a:r>
              <a:rPr lang="en-US" sz="4800"/>
              <a:t>, </a:t>
            </a:r>
          </a:p>
          <a:p>
            <a:pPr>
              <a:spcBef>
                <a:spcPct val="50000"/>
              </a:spcBef>
            </a:pPr>
            <a:r>
              <a:rPr lang="en-US" sz="4800"/>
              <a:t>DHAKURIA, KOLKATA	</a:t>
            </a:r>
          </a:p>
        </p:txBody>
      </p:sp>
      <p:sp>
        <p:nvSpPr>
          <p:cNvPr id="2054" name="Text Box 9"/>
          <p:cNvSpPr txBox="1">
            <a:spLocks noChangeArrowheads="1"/>
          </p:cNvSpPr>
          <p:nvPr/>
        </p:nvSpPr>
        <p:spPr bwMode="auto">
          <a:xfrm>
            <a:off x="3733800" y="2209800"/>
            <a:ext cx="914400" cy="366713"/>
          </a:xfrm>
          <a:prstGeom prst="rect">
            <a:avLst/>
          </a:prstGeom>
          <a:noFill/>
          <a:ln w="9525">
            <a:noFill/>
            <a:miter lim="800000"/>
            <a:headEnd/>
            <a:tailEnd/>
          </a:ln>
        </p:spPr>
        <p:txBody>
          <a:bodyPr>
            <a:spAutoFit/>
          </a:bodyPr>
          <a:lstStyle/>
          <a:p>
            <a:pPr algn="l">
              <a:spcBef>
                <a:spcPct val="50000"/>
              </a:spcBef>
            </a:pPr>
            <a:r>
              <a:rPr lang="en-US" b="1"/>
              <a: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l-fire-ap"/>
          <p:cNvPicPr>
            <a:picLocks noChangeAspect="1" noChangeArrowheads="1"/>
          </p:cNvPicPr>
          <p:nvPr/>
        </p:nvPicPr>
        <p:blipFill>
          <a:blip r:embed="rId2"/>
          <a:srcRect/>
          <a:stretch>
            <a:fillRect/>
          </a:stretch>
        </p:blipFill>
        <p:spPr bwMode="auto">
          <a:xfrm>
            <a:off x="190500" y="114300"/>
            <a:ext cx="8763000" cy="6134100"/>
          </a:xfrm>
          <a:prstGeom prst="rect">
            <a:avLst/>
          </a:prstGeom>
          <a:noFill/>
          <a:ln w="9525">
            <a:noFill/>
            <a:miter lim="800000"/>
            <a:headEnd/>
            <a:tailEnd/>
          </a:ln>
        </p:spPr>
      </p:pic>
      <p:sp>
        <p:nvSpPr>
          <p:cNvPr id="11267" name="Text Box 3"/>
          <p:cNvSpPr txBox="1">
            <a:spLocks noChangeArrowheads="1"/>
          </p:cNvSpPr>
          <p:nvPr/>
        </p:nvSpPr>
        <p:spPr bwMode="auto">
          <a:xfrm>
            <a:off x="228600" y="6400800"/>
            <a:ext cx="8763000" cy="366713"/>
          </a:xfrm>
          <a:prstGeom prst="rect">
            <a:avLst/>
          </a:prstGeom>
          <a:noFill/>
          <a:ln w="9525">
            <a:noFill/>
            <a:miter lim="800000"/>
            <a:headEnd/>
            <a:tailEnd/>
          </a:ln>
        </p:spPr>
        <p:txBody>
          <a:bodyPr>
            <a:spAutoFit/>
          </a:bodyPr>
          <a:lstStyle/>
          <a:p>
            <a:pPr>
              <a:spcBef>
                <a:spcPct val="50000"/>
              </a:spcBef>
            </a:pPr>
            <a:r>
              <a:rPr lang="en-US"/>
              <a:t>Patients were being removed fand carried for other hospitals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mri_fire-350_121011012820"/>
          <p:cNvPicPr>
            <a:picLocks noChangeAspect="1" noChangeArrowheads="1"/>
          </p:cNvPicPr>
          <p:nvPr/>
        </p:nvPicPr>
        <p:blipFill>
          <a:blip r:embed="rId2"/>
          <a:srcRect/>
          <a:stretch>
            <a:fillRect/>
          </a:stretch>
        </p:blipFill>
        <p:spPr bwMode="auto">
          <a:xfrm>
            <a:off x="228600" y="141288"/>
            <a:ext cx="8686800" cy="5878512"/>
          </a:xfrm>
          <a:prstGeom prst="rect">
            <a:avLst/>
          </a:prstGeom>
          <a:noFill/>
          <a:ln w="9525">
            <a:noFill/>
            <a:miter lim="800000"/>
            <a:headEnd/>
            <a:tailEnd/>
          </a:ln>
        </p:spPr>
      </p:pic>
      <p:sp>
        <p:nvSpPr>
          <p:cNvPr id="12291" name="Text Box 3"/>
          <p:cNvSpPr txBox="1">
            <a:spLocks noChangeArrowheads="1"/>
          </p:cNvSpPr>
          <p:nvPr/>
        </p:nvSpPr>
        <p:spPr bwMode="auto">
          <a:xfrm>
            <a:off x="228600" y="6096000"/>
            <a:ext cx="8686800" cy="366713"/>
          </a:xfrm>
          <a:prstGeom prst="rect">
            <a:avLst/>
          </a:prstGeom>
          <a:noFill/>
          <a:ln w="9525">
            <a:noFill/>
            <a:miter lim="800000"/>
            <a:headEnd/>
            <a:tailEnd/>
          </a:ln>
        </p:spPr>
        <p:txBody>
          <a:bodyPr>
            <a:spAutoFit/>
          </a:bodyPr>
          <a:lstStyle/>
          <a:p>
            <a:pPr>
              <a:spcBef>
                <a:spcPct val="50000"/>
              </a:spcBef>
            </a:pPr>
            <a:r>
              <a:rPr lang="en-US"/>
              <a:t>Smoke and toxic gas spred all over, really hard to rescue people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olkatafire-3_0"/>
          <p:cNvPicPr>
            <a:picLocks noChangeAspect="1" noChangeArrowheads="1"/>
          </p:cNvPicPr>
          <p:nvPr/>
        </p:nvPicPr>
        <p:blipFill>
          <a:blip r:embed="rId2"/>
          <a:srcRect/>
          <a:stretch>
            <a:fillRect/>
          </a:stretch>
        </p:blipFill>
        <p:spPr bwMode="auto">
          <a:xfrm>
            <a:off x="203200" y="177800"/>
            <a:ext cx="8788400" cy="5613400"/>
          </a:xfrm>
          <a:prstGeom prst="rect">
            <a:avLst/>
          </a:prstGeom>
          <a:noFill/>
          <a:ln w="9525">
            <a:noFill/>
            <a:miter lim="800000"/>
            <a:headEnd/>
            <a:tailEnd/>
          </a:ln>
        </p:spPr>
      </p:pic>
      <p:sp>
        <p:nvSpPr>
          <p:cNvPr id="13315" name="Text Box 3"/>
          <p:cNvSpPr txBox="1">
            <a:spLocks noChangeArrowheads="1"/>
          </p:cNvSpPr>
          <p:nvPr/>
        </p:nvSpPr>
        <p:spPr bwMode="auto">
          <a:xfrm>
            <a:off x="228600" y="5867400"/>
            <a:ext cx="8915400" cy="641350"/>
          </a:xfrm>
          <a:prstGeom prst="rect">
            <a:avLst/>
          </a:prstGeom>
          <a:noFill/>
          <a:ln w="9525">
            <a:noFill/>
            <a:miter lim="800000"/>
            <a:headEnd/>
            <a:tailEnd/>
          </a:ln>
        </p:spPr>
        <p:txBody>
          <a:bodyPr>
            <a:spAutoFit/>
          </a:bodyPr>
          <a:lstStyle/>
          <a:p>
            <a:pPr>
              <a:spcBef>
                <a:spcPct val="50000"/>
              </a:spcBef>
            </a:pPr>
            <a:r>
              <a:rPr lang="en-US"/>
              <a:t>One of the house staffs who decided to stay with the pateints rather than escaping were being rescued by the firemen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9ss5"/>
          <p:cNvPicPr>
            <a:picLocks noChangeAspect="1" noChangeArrowheads="1"/>
          </p:cNvPicPr>
          <p:nvPr/>
        </p:nvPicPr>
        <p:blipFill>
          <a:blip r:embed="rId2"/>
          <a:srcRect/>
          <a:stretch>
            <a:fillRect/>
          </a:stretch>
        </p:blipFill>
        <p:spPr bwMode="auto">
          <a:xfrm>
            <a:off x="228600" y="163513"/>
            <a:ext cx="8610600" cy="5843587"/>
          </a:xfrm>
          <a:prstGeom prst="rect">
            <a:avLst/>
          </a:prstGeom>
          <a:noFill/>
          <a:ln w="9525">
            <a:noFill/>
            <a:miter lim="800000"/>
            <a:headEnd/>
            <a:tailEnd/>
          </a:ln>
        </p:spPr>
      </p:pic>
      <p:sp>
        <p:nvSpPr>
          <p:cNvPr id="14339" name="Text Box 3"/>
          <p:cNvSpPr txBox="1">
            <a:spLocks noChangeArrowheads="1"/>
          </p:cNvSpPr>
          <p:nvPr/>
        </p:nvSpPr>
        <p:spPr bwMode="auto">
          <a:xfrm>
            <a:off x="304800" y="6248400"/>
            <a:ext cx="8610600" cy="366713"/>
          </a:xfrm>
          <a:prstGeom prst="rect">
            <a:avLst/>
          </a:prstGeom>
          <a:noFill/>
          <a:ln w="9525">
            <a:noFill/>
            <a:miter lim="800000"/>
            <a:headEnd/>
            <a:tailEnd/>
          </a:ln>
        </p:spPr>
        <p:txBody>
          <a:bodyPr>
            <a:spAutoFit/>
          </a:bodyPr>
          <a:lstStyle/>
          <a:p>
            <a:pPr>
              <a:spcBef>
                <a:spcPct val="50000"/>
              </a:spcBef>
            </a:pPr>
            <a:r>
              <a:rPr lang="en-US"/>
              <a:t>High Altitude ladder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mri_fire_1_20111226"/>
          <p:cNvPicPr>
            <a:picLocks noChangeAspect="1" noChangeArrowheads="1"/>
          </p:cNvPicPr>
          <p:nvPr/>
        </p:nvPicPr>
        <p:blipFill>
          <a:blip r:embed="rId2"/>
          <a:srcRect/>
          <a:stretch>
            <a:fillRect/>
          </a:stretch>
        </p:blipFill>
        <p:spPr bwMode="auto">
          <a:xfrm>
            <a:off x="152400" y="152400"/>
            <a:ext cx="4572000" cy="6019800"/>
          </a:xfrm>
          <a:prstGeom prst="rect">
            <a:avLst/>
          </a:prstGeom>
          <a:noFill/>
          <a:ln w="9525">
            <a:noFill/>
            <a:miter lim="800000"/>
            <a:headEnd/>
            <a:tailEnd/>
          </a:ln>
        </p:spPr>
      </p:pic>
      <p:pic>
        <p:nvPicPr>
          <p:cNvPr id="15363" name="Picture 4" descr="10TH_FIRE_10_860192a"/>
          <p:cNvPicPr>
            <a:picLocks noChangeAspect="1" noChangeArrowheads="1"/>
          </p:cNvPicPr>
          <p:nvPr/>
        </p:nvPicPr>
        <p:blipFill>
          <a:blip r:embed="rId3"/>
          <a:srcRect/>
          <a:stretch>
            <a:fillRect/>
          </a:stretch>
        </p:blipFill>
        <p:spPr bwMode="auto">
          <a:xfrm>
            <a:off x="4800600" y="152400"/>
            <a:ext cx="4343400" cy="6057900"/>
          </a:xfrm>
          <a:prstGeom prst="rect">
            <a:avLst/>
          </a:prstGeom>
          <a:noFill/>
          <a:ln w="9525">
            <a:noFill/>
            <a:miter lim="800000"/>
            <a:headEnd/>
            <a:tailEnd/>
          </a:ln>
        </p:spPr>
      </p:pic>
      <p:sp>
        <p:nvSpPr>
          <p:cNvPr id="15364" name="Text Box 5"/>
          <p:cNvSpPr txBox="1">
            <a:spLocks noChangeArrowheads="1"/>
          </p:cNvSpPr>
          <p:nvPr/>
        </p:nvSpPr>
        <p:spPr bwMode="auto">
          <a:xfrm>
            <a:off x="304800" y="6324600"/>
            <a:ext cx="8458200" cy="366713"/>
          </a:xfrm>
          <a:prstGeom prst="rect">
            <a:avLst/>
          </a:prstGeom>
          <a:noFill/>
          <a:ln w="9525">
            <a:noFill/>
            <a:miter lim="800000"/>
            <a:headEnd/>
            <a:tailEnd/>
          </a:ln>
        </p:spPr>
        <p:txBody>
          <a:bodyPr>
            <a:spAutoFit/>
          </a:bodyPr>
          <a:lstStyle/>
          <a:p>
            <a:pPr>
              <a:spcBef>
                <a:spcPct val="50000"/>
              </a:spcBef>
            </a:pPr>
            <a:r>
              <a:rPr lang="en-US"/>
              <a:t>Some fortunate persons who were rescued alive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u8_Kolkata-AMRI-hospital-fire-toll-touches-to-92"/>
          <p:cNvPicPr>
            <a:picLocks noChangeAspect="1" noChangeArrowheads="1"/>
          </p:cNvPicPr>
          <p:nvPr/>
        </p:nvPicPr>
        <p:blipFill>
          <a:blip r:embed="rId2"/>
          <a:srcRect/>
          <a:stretch>
            <a:fillRect/>
          </a:stretch>
        </p:blipFill>
        <p:spPr bwMode="auto">
          <a:xfrm>
            <a:off x="0" y="0"/>
            <a:ext cx="4762500" cy="3171825"/>
          </a:xfrm>
          <a:prstGeom prst="rect">
            <a:avLst/>
          </a:prstGeom>
          <a:noFill/>
          <a:ln w="9525">
            <a:noFill/>
            <a:miter lim="800000"/>
            <a:headEnd/>
            <a:tailEnd/>
          </a:ln>
        </p:spPr>
      </p:pic>
      <p:pic>
        <p:nvPicPr>
          <p:cNvPr id="16387" name="Picture 4" descr="Kolkata_fire2_860190e"/>
          <p:cNvPicPr>
            <a:picLocks noChangeAspect="1" noChangeArrowheads="1"/>
          </p:cNvPicPr>
          <p:nvPr/>
        </p:nvPicPr>
        <p:blipFill>
          <a:blip r:embed="rId3"/>
          <a:srcRect/>
          <a:stretch>
            <a:fillRect/>
          </a:stretch>
        </p:blipFill>
        <p:spPr bwMode="auto">
          <a:xfrm>
            <a:off x="4724400" y="0"/>
            <a:ext cx="4419600" cy="6858000"/>
          </a:xfrm>
          <a:prstGeom prst="rect">
            <a:avLst/>
          </a:prstGeom>
          <a:noFill/>
          <a:ln w="9525">
            <a:noFill/>
            <a:miter lim="800000"/>
            <a:headEnd/>
            <a:tailEnd/>
          </a:ln>
        </p:spPr>
      </p:pic>
      <p:pic>
        <p:nvPicPr>
          <p:cNvPr id="16388" name="Picture 5" descr="0606f73a-0dc0-4ded-9157-9f89c3da9084HiRes"/>
          <p:cNvPicPr>
            <a:picLocks noChangeAspect="1" noChangeArrowheads="1"/>
          </p:cNvPicPr>
          <p:nvPr/>
        </p:nvPicPr>
        <p:blipFill>
          <a:blip r:embed="rId4"/>
          <a:srcRect/>
          <a:stretch>
            <a:fillRect/>
          </a:stretch>
        </p:blipFill>
        <p:spPr bwMode="auto">
          <a:xfrm>
            <a:off x="0" y="3124200"/>
            <a:ext cx="4724400" cy="3733800"/>
          </a:xfrm>
          <a:prstGeom prst="rect">
            <a:avLst/>
          </a:prstGeom>
          <a:noFill/>
          <a:ln w="9525">
            <a:noFill/>
            <a:miter lim="800000"/>
            <a:headEnd/>
            <a:tailEnd/>
          </a:ln>
        </p:spPr>
      </p:pic>
      <p:sp>
        <p:nvSpPr>
          <p:cNvPr id="16389" name="Text Box 6"/>
          <p:cNvSpPr txBox="1">
            <a:spLocks noChangeArrowheads="1"/>
          </p:cNvSpPr>
          <p:nvPr/>
        </p:nvSpPr>
        <p:spPr bwMode="auto">
          <a:xfrm>
            <a:off x="1524000" y="2590800"/>
            <a:ext cx="5943600" cy="1311275"/>
          </a:xfrm>
          <a:prstGeom prst="rect">
            <a:avLst/>
          </a:prstGeom>
          <a:noFill/>
          <a:ln w="9525">
            <a:noFill/>
            <a:miter lim="800000"/>
            <a:headEnd/>
            <a:tailEnd/>
          </a:ln>
        </p:spPr>
        <p:txBody>
          <a:bodyPr>
            <a:spAutoFit/>
          </a:bodyPr>
          <a:lstStyle/>
          <a:p>
            <a:pPr>
              <a:spcBef>
                <a:spcPct val="50000"/>
              </a:spcBef>
            </a:pPr>
            <a:r>
              <a:rPr lang="en-US" sz="8000">
                <a:solidFill>
                  <a:srgbClr val="FF5D5D"/>
                </a:solidFill>
                <a:latin typeface="Rockwell Extra Bold" pitchFamily="18" charset="0"/>
              </a:rPr>
              <a:t>P    A   I   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Kolkata_fire1_860189e"/>
          <p:cNvPicPr>
            <a:picLocks noChangeAspect="1" noChangeArrowheads="1"/>
          </p:cNvPicPr>
          <p:nvPr/>
        </p:nvPicPr>
        <p:blipFill>
          <a:blip r:embed="rId2"/>
          <a:srcRect/>
          <a:stretch>
            <a:fillRect/>
          </a:stretch>
        </p:blipFill>
        <p:spPr bwMode="auto">
          <a:xfrm>
            <a:off x="0" y="0"/>
            <a:ext cx="4210050" cy="5943600"/>
          </a:xfrm>
          <a:prstGeom prst="rect">
            <a:avLst/>
          </a:prstGeom>
          <a:noFill/>
          <a:ln w="9525">
            <a:noFill/>
            <a:miter lim="800000"/>
            <a:headEnd/>
            <a:tailEnd/>
          </a:ln>
        </p:spPr>
      </p:pic>
      <p:sp>
        <p:nvSpPr>
          <p:cNvPr id="17411" name="Text Box 6"/>
          <p:cNvSpPr txBox="1">
            <a:spLocks noChangeArrowheads="1"/>
          </p:cNvSpPr>
          <p:nvPr/>
        </p:nvSpPr>
        <p:spPr bwMode="auto">
          <a:xfrm>
            <a:off x="0" y="6019800"/>
            <a:ext cx="4191000" cy="366713"/>
          </a:xfrm>
          <a:prstGeom prst="rect">
            <a:avLst/>
          </a:prstGeom>
          <a:noFill/>
          <a:ln w="9525">
            <a:noFill/>
            <a:miter lim="800000"/>
            <a:headEnd/>
            <a:tailEnd/>
          </a:ln>
        </p:spPr>
        <p:txBody>
          <a:bodyPr>
            <a:spAutoFit/>
          </a:bodyPr>
          <a:lstStyle/>
          <a:p>
            <a:pPr>
              <a:spcBef>
                <a:spcPct val="50000"/>
              </a:spcBef>
            </a:pPr>
            <a:r>
              <a:rPr lang="en-US"/>
              <a:t>Mother Lost her Son</a:t>
            </a:r>
          </a:p>
        </p:txBody>
      </p:sp>
      <p:pic>
        <p:nvPicPr>
          <p:cNvPr id="17412" name="Picture 7" descr="crying child"/>
          <p:cNvPicPr>
            <a:picLocks noChangeAspect="1" noChangeArrowheads="1"/>
          </p:cNvPicPr>
          <p:nvPr/>
        </p:nvPicPr>
        <p:blipFill>
          <a:blip r:embed="rId3"/>
          <a:srcRect/>
          <a:stretch>
            <a:fillRect/>
          </a:stretch>
        </p:blipFill>
        <p:spPr bwMode="auto">
          <a:xfrm>
            <a:off x="4267200" y="0"/>
            <a:ext cx="4876800" cy="3124200"/>
          </a:xfrm>
          <a:prstGeom prst="rect">
            <a:avLst/>
          </a:prstGeom>
          <a:noFill/>
          <a:ln w="9525">
            <a:noFill/>
            <a:miter lim="800000"/>
            <a:headEnd/>
            <a:tailEnd/>
          </a:ln>
        </p:spPr>
      </p:pic>
      <p:pic>
        <p:nvPicPr>
          <p:cNvPr id="17413" name="Picture 8" descr="crying_girl"/>
          <p:cNvPicPr>
            <a:picLocks noChangeAspect="1" noChangeArrowheads="1"/>
          </p:cNvPicPr>
          <p:nvPr/>
        </p:nvPicPr>
        <p:blipFill>
          <a:blip r:embed="rId4"/>
          <a:srcRect/>
          <a:stretch>
            <a:fillRect/>
          </a:stretch>
        </p:blipFill>
        <p:spPr bwMode="auto">
          <a:xfrm>
            <a:off x="4267200" y="3124200"/>
            <a:ext cx="4876800" cy="2854325"/>
          </a:xfrm>
          <a:prstGeom prst="rect">
            <a:avLst/>
          </a:prstGeom>
          <a:noFill/>
          <a:ln w="9525">
            <a:noFill/>
            <a:miter lim="800000"/>
            <a:headEnd/>
            <a:tailEnd/>
          </a:ln>
        </p:spPr>
      </p:pic>
      <p:sp>
        <p:nvSpPr>
          <p:cNvPr id="17414" name="Text Box 9"/>
          <p:cNvSpPr txBox="1">
            <a:spLocks noChangeArrowheads="1"/>
          </p:cNvSpPr>
          <p:nvPr/>
        </p:nvSpPr>
        <p:spPr bwMode="auto">
          <a:xfrm>
            <a:off x="4343400" y="6019800"/>
            <a:ext cx="4495800" cy="366713"/>
          </a:xfrm>
          <a:prstGeom prst="rect">
            <a:avLst/>
          </a:prstGeom>
          <a:noFill/>
          <a:ln w="9525">
            <a:noFill/>
            <a:miter lim="800000"/>
            <a:headEnd/>
            <a:tailEnd/>
          </a:ln>
        </p:spPr>
        <p:txBody>
          <a:bodyPr>
            <a:spAutoFit/>
          </a:bodyPr>
          <a:lstStyle/>
          <a:p>
            <a:pPr>
              <a:spcBef>
                <a:spcPct val="50000"/>
              </a:spcBef>
            </a:pPr>
            <a:r>
              <a:rPr lang="en-US"/>
              <a:t>Children lost their parents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ero-honda-splendor-pro-ks"/>
          <p:cNvPicPr>
            <a:picLocks noChangeAspect="1" noChangeArrowheads="1"/>
          </p:cNvPicPr>
          <p:nvPr/>
        </p:nvPicPr>
        <p:blipFill>
          <a:blip r:embed="rId2"/>
          <a:srcRect/>
          <a:stretch>
            <a:fillRect/>
          </a:stretch>
        </p:blipFill>
        <p:spPr bwMode="auto">
          <a:xfrm>
            <a:off x="127000" y="228600"/>
            <a:ext cx="8890000" cy="5772150"/>
          </a:xfrm>
          <a:prstGeom prst="rect">
            <a:avLst/>
          </a:prstGeom>
          <a:noFill/>
          <a:ln w="9525">
            <a:noFill/>
            <a:miter lim="800000"/>
            <a:headEnd/>
            <a:tailEnd/>
          </a:ln>
        </p:spPr>
      </p:pic>
      <p:sp>
        <p:nvSpPr>
          <p:cNvPr id="18435" name="Text Box 5"/>
          <p:cNvSpPr txBox="1">
            <a:spLocks noChangeArrowheads="1"/>
          </p:cNvSpPr>
          <p:nvPr/>
        </p:nvSpPr>
        <p:spPr bwMode="auto">
          <a:xfrm>
            <a:off x="533400" y="6248400"/>
            <a:ext cx="8229600" cy="457200"/>
          </a:xfrm>
          <a:prstGeom prst="rect">
            <a:avLst/>
          </a:prstGeom>
          <a:noFill/>
          <a:ln w="9525">
            <a:noFill/>
            <a:miter lim="800000"/>
            <a:headEnd/>
            <a:tailEnd/>
          </a:ln>
        </p:spPr>
        <p:txBody>
          <a:bodyPr>
            <a:spAutoFit/>
          </a:bodyPr>
          <a:lstStyle/>
          <a:p>
            <a:pPr>
              <a:spcBef>
                <a:spcPct val="50000"/>
              </a:spcBef>
            </a:pPr>
            <a:r>
              <a:rPr lang="en-US" sz="2400" b="1">
                <a:solidFill>
                  <a:srgbClr val="FF1919"/>
                </a:solidFill>
              </a:rPr>
              <a:t>LOSS – Who will be responsible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4"/>
          <p:cNvSpPr>
            <a:spLocks noChangeArrowheads="1" noChangeShapeType="1" noTextEdit="1"/>
          </p:cNvSpPr>
          <p:nvPr/>
        </p:nvSpPr>
        <p:spPr bwMode="auto">
          <a:xfrm rot="-962498">
            <a:off x="12700" y="1150938"/>
            <a:ext cx="8512175" cy="1295400"/>
          </a:xfrm>
          <a:prstGeom prst="rect">
            <a:avLst/>
          </a:prstGeom>
        </p:spPr>
        <p:txBody>
          <a:bodyPr wrap="none" fromWordArt="1">
            <a:prstTxWarp prst="textWave1">
              <a:avLst>
                <a:gd name="adj1" fmla="val 13005"/>
                <a:gd name="adj2" fmla="val 0"/>
              </a:avLst>
            </a:prstTxWarp>
          </a:bodyPr>
          <a:lstStyle/>
          <a:p>
            <a:r>
              <a:rPr lang="en-US" sz="3600" kern="10">
                <a:ln w="9525">
                  <a:solidFill>
                    <a:srgbClr val="FF0000"/>
                  </a:solidFill>
                  <a:round/>
                  <a:headEnd/>
                  <a:tailEnd/>
                </a:ln>
                <a:solidFill>
                  <a:srgbClr val="99CCFF"/>
                </a:solidFill>
                <a:latin typeface="Monotype Corsiva"/>
              </a:rPr>
              <a:t>Let's take the pledge </a:t>
            </a:r>
          </a:p>
        </p:txBody>
      </p:sp>
      <p:sp>
        <p:nvSpPr>
          <p:cNvPr id="19459" name="WordArt 5"/>
          <p:cNvSpPr>
            <a:spLocks noChangeArrowheads="1" noChangeShapeType="1" noTextEdit="1"/>
          </p:cNvSpPr>
          <p:nvPr/>
        </p:nvSpPr>
        <p:spPr bwMode="auto">
          <a:xfrm>
            <a:off x="1066800" y="3124200"/>
            <a:ext cx="7391400" cy="1295400"/>
          </a:xfrm>
          <a:prstGeom prst="rect">
            <a:avLst/>
          </a:prstGeom>
        </p:spPr>
        <p:txBody>
          <a:bodyPr wrap="none" fromWordArt="1">
            <a:prstTxWarp prst="textPlain">
              <a:avLst>
                <a:gd name="adj" fmla="val 50000"/>
              </a:avLst>
            </a:prstTxWarp>
          </a:bodyPr>
          <a:lstStyle/>
          <a:p>
            <a:r>
              <a:rPr lang="en-US" kern="10">
                <a:ln w="9525">
                  <a:solidFill>
                    <a:srgbClr val="FF0000"/>
                  </a:solidFill>
                  <a:round/>
                  <a:headEnd/>
                  <a:tailEnd/>
                </a:ln>
                <a:gradFill rotWithShape="1">
                  <a:gsLst>
                    <a:gs pos="0">
                      <a:srgbClr val="FF0000"/>
                    </a:gs>
                    <a:gs pos="100000">
                      <a:srgbClr val="FFFFFF"/>
                    </a:gs>
                  </a:gsLst>
                  <a:lin ang="5400000" scaled="1"/>
                </a:gradFill>
                <a:effectLst>
                  <a:outerShdw dist="45791" dir="2021404" algn="ctr" rotWithShape="0">
                    <a:srgbClr val="B2B2B2">
                      <a:alpha val="79999"/>
                    </a:srgbClr>
                  </a:outerShdw>
                </a:effectLst>
                <a:latin typeface="Times New Roman"/>
                <a:cs typeface="Times New Roman"/>
              </a:rPr>
              <a:t>No Reoccurrence of Incidents</a:t>
            </a:r>
          </a:p>
          <a:p>
            <a:endParaRPr lang="en-US" kern="10">
              <a:ln w="9525">
                <a:solidFill>
                  <a:srgbClr val="FF0000"/>
                </a:solidFill>
                <a:round/>
                <a:headEnd/>
                <a:tailEnd/>
              </a:ln>
              <a:gradFill rotWithShape="1">
                <a:gsLst>
                  <a:gs pos="0">
                    <a:srgbClr val="FF0000"/>
                  </a:gs>
                  <a:gs pos="100000">
                    <a:srgbClr val="FFFFFF"/>
                  </a:gs>
                </a:gsLst>
                <a:lin ang="5400000" scaled="1"/>
              </a:gradFill>
              <a:effectLst>
                <a:outerShdw dist="45791" dir="2021404" algn="ctr" rotWithShape="0">
                  <a:srgbClr val="B2B2B2">
                    <a:alpha val="79999"/>
                  </a:srgbClr>
                </a:outerShdw>
              </a:effectLst>
              <a:latin typeface="Times New Roman"/>
              <a:cs typeface="Times New Roman"/>
            </a:endParaRPr>
          </a:p>
        </p:txBody>
      </p:sp>
      <p:sp>
        <p:nvSpPr>
          <p:cNvPr id="4" name="Rectangle 3"/>
          <p:cNvSpPr/>
          <p:nvPr/>
        </p:nvSpPr>
        <p:spPr>
          <a:xfrm rot="19632944">
            <a:off x="2977812" y="4463460"/>
            <a:ext cx="3048171" cy="1200329"/>
          </a:xfrm>
          <a:prstGeom prst="rect">
            <a:avLst/>
          </a:prstGeom>
        </p:spPr>
        <p:txBody>
          <a:bodyPr>
            <a:spAutoFit/>
          </a:bodyPr>
          <a:lstStyle/>
          <a:p>
            <a:pPr>
              <a:defRPr/>
            </a:pPr>
            <a:r>
              <a:rPr lang="en-US" sz="3600" kern="10" dirty="0">
                <a:ln w="9525">
                  <a:solidFill>
                    <a:srgbClr val="FF0000"/>
                  </a:solidFill>
                  <a:round/>
                  <a:headEnd/>
                  <a:tailEnd/>
                </a:ln>
                <a:gradFill rotWithShape="1">
                  <a:gsLst>
                    <a:gs pos="0">
                      <a:srgbClr val="FF0000"/>
                    </a:gs>
                    <a:gs pos="100000">
                      <a:srgbClr val="FFFFFF"/>
                    </a:gs>
                  </a:gsLst>
                  <a:lin ang="5400000" scaled="1"/>
                </a:gradFill>
                <a:effectLst>
                  <a:outerShdw dist="45791" dir="2021404" algn="ctr" rotWithShape="0">
                    <a:srgbClr val="B2B2B2">
                      <a:alpha val="79999"/>
                    </a:srgbClr>
                  </a:outerShdw>
                </a:effectLst>
                <a:latin typeface="Times New Roman"/>
                <a:cs typeface="Times New Roman"/>
              </a:rPr>
              <a:t>SAFETY FIRST</a:t>
            </a:r>
            <a:endParaRPr lang="en-US" sz="3600" kern="10" dirty="0">
              <a:ln w="9525">
                <a:solidFill>
                  <a:srgbClr val="FF0000"/>
                </a:solidFill>
                <a:round/>
                <a:headEnd/>
                <a:tailEnd/>
              </a:ln>
              <a:gradFill rotWithShape="1">
                <a:gsLst>
                  <a:gs pos="0">
                    <a:srgbClr val="FF0000"/>
                  </a:gs>
                  <a:gs pos="100000">
                    <a:srgbClr val="FFFFFF"/>
                  </a:gs>
                </a:gsLst>
                <a:lin ang="5400000" scaled="1"/>
              </a:gra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HOT3"/>
          <p:cNvPicPr>
            <a:picLocks noChangeAspect="1" noChangeArrowheads="1"/>
          </p:cNvPicPr>
          <p:nvPr/>
        </p:nvPicPr>
        <p:blipFill>
          <a:blip r:embed="rId2">
            <a:lum bright="74000" contrast="-14000"/>
          </a:blip>
          <a:srcRect/>
          <a:stretch>
            <a:fillRect/>
          </a:stretch>
        </p:blipFill>
        <p:spPr bwMode="auto">
          <a:xfrm>
            <a:off x="0" y="-20638"/>
            <a:ext cx="9144000" cy="6878638"/>
          </a:xfrm>
          <a:prstGeom prst="rect">
            <a:avLst/>
          </a:prstGeom>
          <a:noFill/>
          <a:ln w="9525">
            <a:noFill/>
            <a:miter lim="800000"/>
            <a:headEnd/>
            <a:tailEnd/>
          </a:ln>
        </p:spPr>
      </p:pic>
      <p:pic>
        <p:nvPicPr>
          <p:cNvPr id="3075" name="Picture 6" descr="PHOT01"/>
          <p:cNvPicPr>
            <a:picLocks noChangeAspect="1" noChangeArrowheads="1"/>
          </p:cNvPicPr>
          <p:nvPr/>
        </p:nvPicPr>
        <p:blipFill>
          <a:blip r:embed="rId3">
            <a:lum bright="72000" contrast="-80000"/>
          </a:blip>
          <a:srcRect/>
          <a:stretch>
            <a:fillRect/>
          </a:stretch>
        </p:blipFill>
        <p:spPr bwMode="auto">
          <a:xfrm rot="1154772">
            <a:off x="5638800" y="1524000"/>
            <a:ext cx="3073400" cy="2224088"/>
          </a:xfrm>
          <a:prstGeom prst="rect">
            <a:avLst/>
          </a:prstGeom>
          <a:noFill/>
          <a:ln w="9525">
            <a:noFill/>
            <a:miter lim="800000"/>
            <a:headEnd/>
            <a:tailEnd/>
          </a:ln>
        </p:spPr>
      </p:pic>
      <p:pic>
        <p:nvPicPr>
          <p:cNvPr id="3076" name="Picture 7" descr="Scan 003"/>
          <p:cNvPicPr>
            <a:picLocks noChangeAspect="1" noChangeArrowheads="1"/>
          </p:cNvPicPr>
          <p:nvPr/>
        </p:nvPicPr>
        <p:blipFill>
          <a:blip r:embed="rId4">
            <a:lum bright="46000" contrast="-42000"/>
            <a:grayscl/>
          </a:blip>
          <a:srcRect/>
          <a:stretch>
            <a:fillRect/>
          </a:stretch>
        </p:blipFill>
        <p:spPr bwMode="auto">
          <a:xfrm rot="-3090745">
            <a:off x="388144" y="1821656"/>
            <a:ext cx="2700338" cy="1952625"/>
          </a:xfrm>
          <a:prstGeom prst="rect">
            <a:avLst/>
          </a:prstGeom>
          <a:noFill/>
          <a:ln w="9525">
            <a:noFill/>
            <a:miter lim="800000"/>
            <a:headEnd/>
            <a:tailEnd/>
          </a:ln>
        </p:spPr>
      </p:pic>
      <p:sp>
        <p:nvSpPr>
          <p:cNvPr id="3077" name="Text Box 10"/>
          <p:cNvSpPr txBox="1">
            <a:spLocks noChangeArrowheads="1"/>
          </p:cNvSpPr>
          <p:nvPr/>
        </p:nvSpPr>
        <p:spPr bwMode="auto">
          <a:xfrm>
            <a:off x="0" y="328613"/>
            <a:ext cx="9144000" cy="6529387"/>
          </a:xfrm>
          <a:prstGeom prst="rect">
            <a:avLst/>
          </a:prstGeom>
          <a:noFill/>
          <a:ln w="9525">
            <a:noFill/>
            <a:miter lim="800000"/>
            <a:headEnd/>
            <a:tailEnd/>
          </a:ln>
        </p:spPr>
        <p:txBody>
          <a:bodyPr>
            <a:spAutoFit/>
          </a:bodyPr>
          <a:lstStyle/>
          <a:p>
            <a:pPr lvl="1" algn="l">
              <a:spcBef>
                <a:spcPct val="50000"/>
              </a:spcBef>
              <a:buClr>
                <a:srgbClr val="FF0000"/>
              </a:buClr>
              <a:buFont typeface="Wingdings" pitchFamily="2" charset="2"/>
              <a:buChar char="Ø"/>
            </a:pPr>
            <a:r>
              <a:rPr lang="en-US" sz="2400" b="1"/>
              <a:t>  On 9</a:t>
            </a:r>
            <a:r>
              <a:rPr lang="en-US" sz="2400" b="1" baseline="30000"/>
              <a:t>th</a:t>
            </a:r>
            <a:r>
              <a:rPr lang="en-US" sz="2400" b="1"/>
              <a:t> Dec, 2011 Morning, People of Kolkata got a huge 	shock  after  awakening  in  the morning. There  was  a 	diabolic fire at the AMRI Hospital situated at Dhakuria, 	Kolkata</a:t>
            </a:r>
          </a:p>
          <a:p>
            <a:pPr algn="l">
              <a:spcBef>
                <a:spcPct val="50000"/>
              </a:spcBef>
              <a:buClr>
                <a:srgbClr val="FF0000"/>
              </a:buClr>
              <a:buFont typeface="Wingdings" pitchFamily="2" charset="2"/>
              <a:buChar char="Ø"/>
            </a:pPr>
            <a:endParaRPr lang="en-US" sz="2400" b="1"/>
          </a:p>
          <a:p>
            <a:pPr lvl="1" algn="l">
              <a:spcBef>
                <a:spcPct val="50000"/>
              </a:spcBef>
              <a:buClr>
                <a:srgbClr val="FF0000"/>
              </a:buClr>
              <a:buFont typeface="Wingdings" pitchFamily="2" charset="2"/>
              <a:buChar char="Ø"/>
            </a:pPr>
            <a:r>
              <a:rPr lang="en-US" sz="2400" b="1"/>
              <a:t>  The no of casualties was increasing like anything. Pace 	of Kolkata was almost chocked</a:t>
            </a:r>
          </a:p>
          <a:p>
            <a:pPr algn="l">
              <a:spcBef>
                <a:spcPct val="50000"/>
              </a:spcBef>
              <a:buClr>
                <a:srgbClr val="FF0000"/>
              </a:buClr>
              <a:buFont typeface="Wingdings" pitchFamily="2" charset="2"/>
              <a:buChar char="Ø"/>
            </a:pPr>
            <a:endParaRPr lang="en-US" sz="2400" b="1"/>
          </a:p>
          <a:p>
            <a:pPr lvl="1" algn="l">
              <a:spcBef>
                <a:spcPct val="50000"/>
              </a:spcBef>
              <a:buClr>
                <a:srgbClr val="FF0000"/>
              </a:buClr>
              <a:buFont typeface="Wingdings" pitchFamily="2" charset="2"/>
              <a:buChar char="Ø"/>
            </a:pPr>
            <a:r>
              <a:rPr lang="en-US" sz="2400" b="1"/>
              <a:t>   Peoples were in extreme agony </a:t>
            </a:r>
          </a:p>
          <a:p>
            <a:pPr algn="l">
              <a:spcBef>
                <a:spcPct val="50000"/>
              </a:spcBef>
              <a:buClr>
                <a:srgbClr val="FF0000"/>
              </a:buClr>
              <a:buFont typeface="Wingdings" pitchFamily="2" charset="2"/>
              <a:buChar char="Ø"/>
            </a:pPr>
            <a:endParaRPr lang="en-US" sz="2400" b="1"/>
          </a:p>
          <a:p>
            <a:pPr lvl="1" algn="l">
              <a:spcBef>
                <a:spcPct val="50000"/>
              </a:spcBef>
              <a:buClr>
                <a:srgbClr val="FF0000"/>
              </a:buClr>
              <a:buFont typeface="Wingdings" pitchFamily="2" charset="2"/>
              <a:buChar char="Ø"/>
            </a:pPr>
            <a:r>
              <a:rPr lang="en-US" sz="2400" b="1"/>
              <a:t>   Due to the unavailability of adequate facilities required 	systems patients were died sitting over their bed </a:t>
            </a:r>
          </a:p>
          <a:p>
            <a:pPr algn="l">
              <a:spcBef>
                <a:spcPct val="50000"/>
              </a:spcBef>
            </a:pPr>
            <a:endParaRPr lang="en-US" sz="2400" b="1"/>
          </a:p>
          <a:p>
            <a:pPr algn="l">
              <a:spcBef>
                <a:spcPct val="50000"/>
              </a:spcBef>
            </a:pPr>
            <a:r>
              <a:rPr lang="en-US" b="1"/>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j0234131"/>
          <p:cNvPicPr>
            <a:picLocks noChangeAspect="1" noChangeArrowheads="1"/>
          </p:cNvPicPr>
          <p:nvPr/>
        </p:nvPicPr>
        <p:blipFill>
          <a:blip r:embed="rId2">
            <a:lum bright="70000" contrast="-70000"/>
          </a:blip>
          <a:srcRect/>
          <a:stretch>
            <a:fillRect/>
          </a:stretch>
        </p:blipFill>
        <p:spPr bwMode="auto">
          <a:xfrm>
            <a:off x="914400" y="0"/>
            <a:ext cx="8229600" cy="6858000"/>
          </a:xfrm>
          <a:prstGeom prst="rect">
            <a:avLst/>
          </a:prstGeom>
          <a:noFill/>
          <a:ln w="9525">
            <a:noFill/>
            <a:miter lim="800000"/>
            <a:headEnd/>
            <a:tailEnd/>
          </a:ln>
        </p:spPr>
      </p:pic>
      <p:sp>
        <p:nvSpPr>
          <p:cNvPr id="4099" name="Rectangle 6"/>
          <p:cNvSpPr>
            <a:spLocks noChangeArrowheads="1"/>
          </p:cNvSpPr>
          <p:nvPr/>
        </p:nvSpPr>
        <p:spPr bwMode="auto">
          <a:xfrm>
            <a:off x="152400" y="55563"/>
            <a:ext cx="86868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4100" name="Text Box 7"/>
          <p:cNvSpPr txBox="1">
            <a:spLocks noChangeArrowheads="1"/>
          </p:cNvSpPr>
          <p:nvPr/>
        </p:nvSpPr>
        <p:spPr bwMode="auto">
          <a:xfrm>
            <a:off x="304800" y="119063"/>
            <a:ext cx="8382000" cy="457200"/>
          </a:xfrm>
          <a:prstGeom prst="rect">
            <a:avLst/>
          </a:prstGeom>
          <a:noFill/>
          <a:ln w="9525">
            <a:noFill/>
            <a:miter lim="800000"/>
            <a:headEnd/>
            <a:tailEnd/>
          </a:ln>
        </p:spPr>
        <p:txBody>
          <a:bodyPr>
            <a:spAutoFit/>
          </a:bodyPr>
          <a:lstStyle/>
          <a:p>
            <a:pPr>
              <a:spcBef>
                <a:spcPct val="50000"/>
              </a:spcBef>
            </a:pPr>
            <a:r>
              <a:rPr lang="en-US" sz="2400">
                <a:latin typeface="Copperplate Gothic Bold" pitchFamily="34" charset="0"/>
              </a:rPr>
              <a:t>occurrence              of                accident</a:t>
            </a:r>
          </a:p>
        </p:txBody>
      </p:sp>
      <p:sp>
        <p:nvSpPr>
          <p:cNvPr id="4101" name="Text Box 8"/>
          <p:cNvSpPr txBox="1">
            <a:spLocks noChangeArrowheads="1"/>
          </p:cNvSpPr>
          <p:nvPr/>
        </p:nvSpPr>
        <p:spPr bwMode="auto">
          <a:xfrm>
            <a:off x="304800" y="762000"/>
            <a:ext cx="8610600" cy="5748338"/>
          </a:xfrm>
          <a:prstGeom prst="rect">
            <a:avLst/>
          </a:prstGeom>
          <a:noFill/>
          <a:ln w="9525">
            <a:noFill/>
            <a:miter lim="800000"/>
            <a:headEnd/>
            <a:tailEnd/>
          </a:ln>
        </p:spPr>
        <p:txBody>
          <a:bodyPr>
            <a:spAutoFit/>
          </a:bodyPr>
          <a:lstStyle/>
          <a:p>
            <a:pPr algn="l">
              <a:spcBef>
                <a:spcPct val="50000"/>
              </a:spcBef>
            </a:pPr>
            <a:r>
              <a:rPr lang="en-US"/>
              <a:t>2:15 AM</a:t>
            </a:r>
          </a:p>
          <a:p>
            <a:pPr algn="l">
              <a:spcBef>
                <a:spcPct val="50000"/>
              </a:spcBef>
            </a:pPr>
            <a:r>
              <a:rPr lang="en-US" sz="1400"/>
              <a:t>Fire started from the basement. </a:t>
            </a:r>
          </a:p>
          <a:p>
            <a:pPr algn="l">
              <a:spcBef>
                <a:spcPct val="50000"/>
              </a:spcBef>
            </a:pPr>
            <a:endParaRPr lang="en-US" sz="600"/>
          </a:p>
          <a:p>
            <a:pPr algn="l">
              <a:spcBef>
                <a:spcPct val="50000"/>
              </a:spcBef>
            </a:pPr>
            <a:r>
              <a:rPr lang="en-US" b="1"/>
              <a:t>3:30 AM</a:t>
            </a:r>
          </a:p>
          <a:p>
            <a:pPr algn="l">
              <a:spcBef>
                <a:spcPct val="50000"/>
              </a:spcBef>
            </a:pPr>
            <a:r>
              <a:rPr lang="en-US" sz="1400"/>
              <a:t>Smoke started spreading all over through AC ducts</a:t>
            </a:r>
          </a:p>
          <a:p>
            <a:pPr algn="l">
              <a:spcBef>
                <a:spcPct val="50000"/>
              </a:spcBef>
            </a:pPr>
            <a:endParaRPr lang="en-US" sz="600"/>
          </a:p>
          <a:p>
            <a:pPr algn="l">
              <a:spcBef>
                <a:spcPct val="50000"/>
              </a:spcBef>
            </a:pPr>
            <a:r>
              <a:rPr lang="en-US" b="1"/>
              <a:t>4:10 AM</a:t>
            </a:r>
          </a:p>
          <a:p>
            <a:pPr algn="l">
              <a:spcBef>
                <a:spcPct val="50000"/>
              </a:spcBef>
            </a:pPr>
            <a:r>
              <a:rPr lang="en-US" sz="1400"/>
              <a:t>Fire Brigade was called</a:t>
            </a:r>
          </a:p>
          <a:p>
            <a:pPr algn="l">
              <a:spcBef>
                <a:spcPct val="50000"/>
              </a:spcBef>
            </a:pPr>
            <a:endParaRPr lang="en-US" sz="600"/>
          </a:p>
          <a:p>
            <a:pPr algn="l">
              <a:spcBef>
                <a:spcPct val="50000"/>
              </a:spcBef>
            </a:pPr>
            <a:r>
              <a:rPr lang="en-US" b="1"/>
              <a:t>4:30  AM</a:t>
            </a:r>
          </a:p>
          <a:p>
            <a:pPr algn="l">
              <a:spcBef>
                <a:spcPct val="50000"/>
              </a:spcBef>
            </a:pPr>
            <a:r>
              <a:rPr lang="en-US" sz="1400"/>
              <a:t>Rescue process started</a:t>
            </a:r>
          </a:p>
          <a:p>
            <a:pPr algn="l">
              <a:spcBef>
                <a:spcPct val="50000"/>
              </a:spcBef>
            </a:pPr>
            <a:endParaRPr lang="en-US" sz="600"/>
          </a:p>
          <a:p>
            <a:pPr algn="l">
              <a:spcBef>
                <a:spcPct val="50000"/>
              </a:spcBef>
            </a:pPr>
            <a:r>
              <a:rPr lang="en-US" b="1"/>
              <a:t>7:30 AM</a:t>
            </a:r>
          </a:p>
          <a:p>
            <a:pPr algn="l">
              <a:spcBef>
                <a:spcPct val="50000"/>
              </a:spcBef>
            </a:pPr>
            <a:r>
              <a:rPr lang="en-US" sz="1400"/>
              <a:t>Firemen broke the wall of basement and started flooding the wall. But due to smoke and poisonous gas they could not enter </a:t>
            </a:r>
          </a:p>
          <a:p>
            <a:pPr algn="l">
              <a:spcBef>
                <a:spcPct val="50000"/>
              </a:spcBef>
            </a:pPr>
            <a:endParaRPr lang="en-US" sz="1400"/>
          </a:p>
          <a:p>
            <a:pPr algn="l">
              <a:spcBef>
                <a:spcPct val="50000"/>
              </a:spcBef>
            </a:pPr>
            <a:r>
              <a:rPr lang="en-US" b="1"/>
              <a:t>8:00 AM</a:t>
            </a:r>
          </a:p>
          <a:p>
            <a:pPr algn="l">
              <a:spcBef>
                <a:spcPct val="50000"/>
              </a:spcBef>
            </a:pPr>
            <a:r>
              <a:rPr lang="en-US" sz="1400"/>
              <a:t>Skyhills came and peoples were rescued by breaking the glasses of the building facade</a:t>
            </a:r>
          </a:p>
          <a:p>
            <a:pPr algn="l">
              <a:spcBef>
                <a:spcPct val="50000"/>
              </a:spcBef>
            </a:pPr>
            <a:endParaRPr lang="en-US"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g1"/>
          <p:cNvPicPr>
            <a:picLocks noChangeAspect="1" noChangeArrowheads="1"/>
          </p:cNvPicPr>
          <p:nvPr/>
        </p:nvPicPr>
        <p:blipFill>
          <a:blip r:embed="rId2">
            <a:lum bright="34000" contrast="-42000"/>
          </a:blip>
          <a:srcRect/>
          <a:stretch>
            <a:fillRect/>
          </a:stretch>
        </p:blipFill>
        <p:spPr bwMode="auto">
          <a:xfrm>
            <a:off x="1295400" y="533400"/>
            <a:ext cx="7086600" cy="5583238"/>
          </a:xfrm>
          <a:prstGeom prst="rect">
            <a:avLst/>
          </a:prstGeom>
          <a:noFill/>
          <a:ln w="9525">
            <a:noFill/>
            <a:miter lim="800000"/>
            <a:headEnd/>
            <a:tailEnd/>
          </a:ln>
        </p:spPr>
      </p:pic>
      <p:sp>
        <p:nvSpPr>
          <p:cNvPr id="5123" name="Rectangle 8"/>
          <p:cNvSpPr>
            <a:spLocks noChangeArrowheads="1"/>
          </p:cNvSpPr>
          <p:nvPr/>
        </p:nvSpPr>
        <p:spPr bwMode="auto">
          <a:xfrm>
            <a:off x="152400" y="55563"/>
            <a:ext cx="8686800" cy="609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5124" name="Text Box 9"/>
          <p:cNvSpPr txBox="1">
            <a:spLocks noChangeArrowheads="1"/>
          </p:cNvSpPr>
          <p:nvPr/>
        </p:nvSpPr>
        <p:spPr bwMode="auto">
          <a:xfrm>
            <a:off x="304800" y="119063"/>
            <a:ext cx="8382000" cy="549275"/>
          </a:xfrm>
          <a:prstGeom prst="rect">
            <a:avLst/>
          </a:prstGeom>
          <a:noFill/>
          <a:ln w="9525">
            <a:noFill/>
            <a:miter lim="800000"/>
            <a:headEnd/>
            <a:tailEnd/>
          </a:ln>
        </p:spPr>
        <p:txBody>
          <a:bodyPr>
            <a:spAutoFit/>
          </a:bodyPr>
          <a:lstStyle/>
          <a:p>
            <a:pPr>
              <a:spcBef>
                <a:spcPct val="50000"/>
              </a:spcBef>
            </a:pPr>
            <a:r>
              <a:rPr lang="en-US" sz="3000">
                <a:latin typeface="Copperplate Gothic Bold" pitchFamily="34" charset="0"/>
              </a:rPr>
              <a:t>Root                   cause                    analysis</a:t>
            </a:r>
          </a:p>
        </p:txBody>
      </p:sp>
      <p:sp>
        <p:nvSpPr>
          <p:cNvPr id="5125" name="Text Box 10"/>
          <p:cNvSpPr txBox="1">
            <a:spLocks noChangeArrowheads="1"/>
          </p:cNvSpPr>
          <p:nvPr/>
        </p:nvSpPr>
        <p:spPr bwMode="auto">
          <a:xfrm>
            <a:off x="304800" y="838200"/>
            <a:ext cx="8610600" cy="5837238"/>
          </a:xfrm>
          <a:prstGeom prst="rect">
            <a:avLst/>
          </a:prstGeom>
          <a:noFill/>
          <a:ln w="9525">
            <a:noFill/>
            <a:miter lim="800000"/>
            <a:headEnd/>
            <a:tailEnd/>
          </a:ln>
        </p:spPr>
        <p:txBody>
          <a:bodyPr>
            <a:spAutoFit/>
          </a:bodyPr>
          <a:lstStyle/>
          <a:p>
            <a:pPr marL="342900" indent="-342900" algn="l">
              <a:spcBef>
                <a:spcPct val="50000"/>
              </a:spcBef>
              <a:buFontTx/>
              <a:buAutoNum type="arabicPeriod"/>
            </a:pPr>
            <a:r>
              <a:rPr lang="en-US" sz="1600"/>
              <a:t>The basement was full with Inflammable article like paper, cotton, mattress, chemicals etc</a:t>
            </a:r>
          </a:p>
          <a:p>
            <a:pPr marL="342900" indent="-342900" algn="l">
              <a:spcBef>
                <a:spcPct val="50000"/>
              </a:spcBef>
              <a:buFontTx/>
              <a:buAutoNum type="arabicPeriod"/>
            </a:pPr>
            <a:r>
              <a:rPr lang="en-US" sz="1600"/>
              <a:t>After starting of fire concerned security people and staffs did not put the alarm as it was made inactive. During enquiry it was exposed that the fire alarm used to get activated with a little smoke. Also the hey tried to hide it from patients and Govt Administration upto a long time</a:t>
            </a:r>
          </a:p>
          <a:p>
            <a:pPr marL="342900" indent="-342900" algn="l">
              <a:spcBef>
                <a:spcPct val="50000"/>
              </a:spcBef>
              <a:buFontTx/>
              <a:buAutoNum type="arabicPeriod"/>
            </a:pPr>
            <a:r>
              <a:rPr lang="en-US" sz="1600"/>
              <a:t>Fire extinguishers at the basement did not worked because their functionability were never checked. Water sprinklers became inactive as it has never been used</a:t>
            </a:r>
          </a:p>
          <a:p>
            <a:pPr marL="342900" indent="-342900" algn="l">
              <a:spcBef>
                <a:spcPct val="50000"/>
              </a:spcBef>
              <a:buFontTx/>
              <a:buAutoNum type="arabicPeriod"/>
            </a:pPr>
            <a:r>
              <a:rPr lang="en-US" sz="1600"/>
              <a:t> Patents were told not to worry and no evacuation was initiated even after 1 and half hour of starting of fire. </a:t>
            </a:r>
          </a:p>
          <a:p>
            <a:pPr marL="342900" indent="-342900" algn="l">
              <a:spcBef>
                <a:spcPct val="50000"/>
              </a:spcBef>
              <a:buFontTx/>
              <a:buAutoNum type="arabicPeriod"/>
            </a:pPr>
            <a:r>
              <a:rPr lang="en-US" sz="1600"/>
              <a:t>Central AC system and electricity supply were not stopped. Carbon monoxide gas started spreading through AC ducts</a:t>
            </a:r>
          </a:p>
          <a:p>
            <a:pPr marL="342900" indent="-342900" algn="l">
              <a:spcBef>
                <a:spcPct val="50000"/>
              </a:spcBef>
              <a:buFontTx/>
              <a:buAutoNum type="arabicPeriod"/>
            </a:pPr>
            <a:r>
              <a:rPr lang="en-US" sz="1600"/>
              <a:t>No trained person to deal the emergencies, specially how to evacuate critically ill patients </a:t>
            </a:r>
          </a:p>
          <a:p>
            <a:pPr marL="342900" indent="-342900" algn="l">
              <a:spcBef>
                <a:spcPct val="50000"/>
              </a:spcBef>
              <a:buFontTx/>
              <a:buAutoNum type="arabicPeriod"/>
            </a:pPr>
            <a:r>
              <a:rPr lang="en-US" sz="1600"/>
              <a:t>No signage for emergency exits. Also most of the staffs who were in duty flew away to save their life.</a:t>
            </a:r>
          </a:p>
          <a:p>
            <a:pPr marL="342900" indent="-342900" algn="l">
              <a:spcBef>
                <a:spcPct val="50000"/>
              </a:spcBef>
              <a:buFontTx/>
              <a:buAutoNum type="arabicPeriod"/>
            </a:pPr>
            <a:r>
              <a:rPr lang="en-US" sz="1600"/>
              <a:t>The external façade was sealed with toughened glass. No arrangement for alternate ventilation. Maximum people died due to suffocation rather than burning</a:t>
            </a:r>
          </a:p>
          <a:p>
            <a:pPr marL="342900" indent="-342900" algn="l">
              <a:spcBef>
                <a:spcPct val="50000"/>
              </a:spcBef>
              <a:buFontTx/>
              <a:buAutoNum type="arabicPeriod"/>
            </a:pPr>
            <a:r>
              <a:rPr lang="en-US" sz="1600"/>
              <a:t> No escape route. Patients were hung through ropes for rescuing. Many of the patients failed tpo bear so much stress.</a:t>
            </a:r>
          </a:p>
          <a:p>
            <a:pPr marL="342900" indent="-342900" algn="l">
              <a:spcBef>
                <a:spcPct val="50000"/>
              </a:spcBef>
              <a:buFontTx/>
              <a:buAutoNum type="arabicPeriod"/>
            </a:pPr>
            <a:r>
              <a:rPr lang="en-US" sz="1600"/>
              <a:t>Violation of fire &amp; safety rules by every pros &amp; crons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52400" y="55563"/>
            <a:ext cx="8686800" cy="609600"/>
          </a:xfrm>
          <a:prstGeom prst="rect">
            <a:avLst/>
          </a:prstGeom>
          <a:solidFill>
            <a:schemeClr val="accent1"/>
          </a:solidFill>
          <a:ln w="28575">
            <a:solidFill>
              <a:schemeClr val="tx1"/>
            </a:solidFill>
            <a:miter lim="800000"/>
            <a:headEnd/>
            <a:tailEnd/>
          </a:ln>
        </p:spPr>
        <p:txBody>
          <a:bodyPr wrap="none" anchor="ctr"/>
          <a:lstStyle/>
          <a:p>
            <a:r>
              <a:rPr lang="en-US" sz="3600">
                <a:latin typeface="Copperplate Gothic Bold" pitchFamily="34" charset="0"/>
              </a:rPr>
              <a:t>L</a:t>
            </a:r>
            <a:r>
              <a:rPr lang="en-US" sz="2400">
                <a:latin typeface="Copperplate Gothic Bold" pitchFamily="34" charset="0"/>
              </a:rPr>
              <a:t>acunas    </a:t>
            </a:r>
            <a:r>
              <a:rPr lang="en-US" sz="3600">
                <a:latin typeface="Copperplate Gothic Bold" pitchFamily="34" charset="0"/>
              </a:rPr>
              <a:t>i</a:t>
            </a:r>
            <a:r>
              <a:rPr lang="en-US" sz="2400">
                <a:latin typeface="Copperplate Gothic Bold" pitchFamily="34" charset="0"/>
              </a:rPr>
              <a:t>n     </a:t>
            </a:r>
            <a:r>
              <a:rPr lang="en-US" sz="3600">
                <a:latin typeface="Copperplate Gothic Bold" pitchFamily="34" charset="0"/>
              </a:rPr>
              <a:t>t</a:t>
            </a:r>
            <a:r>
              <a:rPr lang="en-US" sz="2400">
                <a:latin typeface="Copperplate Gothic Bold" pitchFamily="34" charset="0"/>
              </a:rPr>
              <a:t>he     </a:t>
            </a:r>
            <a:r>
              <a:rPr lang="en-US" sz="3600">
                <a:latin typeface="Copperplate Gothic Bold" pitchFamily="34" charset="0"/>
              </a:rPr>
              <a:t>s</a:t>
            </a:r>
            <a:r>
              <a:rPr lang="en-US" sz="2400">
                <a:latin typeface="Copperplate Gothic Bold" pitchFamily="34" charset="0"/>
              </a:rPr>
              <a:t>ystem</a:t>
            </a:r>
          </a:p>
        </p:txBody>
      </p:sp>
      <p:sp>
        <p:nvSpPr>
          <p:cNvPr id="6147" name="Text Box 4"/>
          <p:cNvSpPr txBox="1">
            <a:spLocks noChangeArrowheads="1"/>
          </p:cNvSpPr>
          <p:nvPr/>
        </p:nvSpPr>
        <p:spPr bwMode="auto">
          <a:xfrm>
            <a:off x="152400" y="838200"/>
            <a:ext cx="4572000" cy="366713"/>
          </a:xfrm>
          <a:prstGeom prst="rect">
            <a:avLst/>
          </a:prstGeom>
          <a:noFill/>
          <a:ln w="9525">
            <a:noFill/>
            <a:miter lim="800000"/>
            <a:headEnd/>
            <a:tailEnd/>
          </a:ln>
        </p:spPr>
        <p:txBody>
          <a:bodyPr>
            <a:spAutoFit/>
          </a:bodyPr>
          <a:lstStyle/>
          <a:p>
            <a:pPr algn="l">
              <a:spcBef>
                <a:spcPct val="50000"/>
              </a:spcBef>
            </a:pPr>
            <a:r>
              <a:rPr lang="en-US"/>
              <a:t>Faulty Evacuation</a:t>
            </a:r>
          </a:p>
        </p:txBody>
      </p:sp>
      <p:sp>
        <p:nvSpPr>
          <p:cNvPr id="6148" name="Text Box 5"/>
          <p:cNvSpPr txBox="1">
            <a:spLocks noChangeArrowheads="1"/>
          </p:cNvSpPr>
          <p:nvPr/>
        </p:nvSpPr>
        <p:spPr bwMode="auto">
          <a:xfrm>
            <a:off x="533400" y="1063625"/>
            <a:ext cx="8229600" cy="942975"/>
          </a:xfrm>
          <a:prstGeom prst="rect">
            <a:avLst/>
          </a:prstGeom>
          <a:noFill/>
          <a:ln w="9525">
            <a:noFill/>
            <a:miter lim="800000"/>
            <a:headEnd/>
            <a:tailEnd/>
          </a:ln>
        </p:spPr>
        <p:txBody>
          <a:bodyPr>
            <a:spAutoFit/>
          </a:bodyPr>
          <a:lstStyle/>
          <a:p>
            <a:pPr algn="l">
              <a:spcBef>
                <a:spcPct val="50000"/>
              </a:spcBef>
            </a:pPr>
            <a:r>
              <a:rPr lang="en-US" sz="1400"/>
              <a:t>Victims being lowered down from the upper floors using ropes This became fatal for the patients  Also the evacuation started after a long interval. If the same will be started immediately after the occurrence then many more can be saved. Also there is no ramp or fir escape stairs through which evacuation can be done</a:t>
            </a:r>
          </a:p>
        </p:txBody>
      </p:sp>
      <p:sp>
        <p:nvSpPr>
          <p:cNvPr id="6149" name="Text Box 6"/>
          <p:cNvSpPr txBox="1">
            <a:spLocks noChangeArrowheads="1"/>
          </p:cNvSpPr>
          <p:nvPr/>
        </p:nvSpPr>
        <p:spPr bwMode="auto">
          <a:xfrm>
            <a:off x="441325" y="646113"/>
            <a:ext cx="336550" cy="366712"/>
          </a:xfrm>
          <a:prstGeom prst="rect">
            <a:avLst/>
          </a:prstGeom>
          <a:noFill/>
          <a:ln w="9525">
            <a:noFill/>
            <a:miter lim="800000"/>
            <a:headEnd/>
            <a:tailEnd/>
          </a:ln>
        </p:spPr>
        <p:txBody>
          <a:bodyPr wrap="none">
            <a:spAutoFit/>
          </a:bodyPr>
          <a:lstStyle/>
          <a:p>
            <a:r>
              <a:rPr lang="en-US"/>
              <a:t>``</a:t>
            </a:r>
          </a:p>
        </p:txBody>
      </p:sp>
      <p:sp>
        <p:nvSpPr>
          <p:cNvPr id="6150" name="Text Box 7"/>
          <p:cNvSpPr txBox="1">
            <a:spLocks noChangeArrowheads="1"/>
          </p:cNvSpPr>
          <p:nvPr/>
        </p:nvSpPr>
        <p:spPr bwMode="auto">
          <a:xfrm>
            <a:off x="228600" y="2133600"/>
            <a:ext cx="5181600" cy="366713"/>
          </a:xfrm>
          <a:prstGeom prst="rect">
            <a:avLst/>
          </a:prstGeom>
          <a:noFill/>
          <a:ln w="9525">
            <a:noFill/>
            <a:miter lim="800000"/>
            <a:headEnd/>
            <a:tailEnd/>
          </a:ln>
        </p:spPr>
        <p:txBody>
          <a:bodyPr>
            <a:spAutoFit/>
          </a:bodyPr>
          <a:lstStyle/>
          <a:p>
            <a:pPr algn="l">
              <a:spcBef>
                <a:spcPct val="50000"/>
              </a:spcBef>
            </a:pPr>
            <a:r>
              <a:rPr lang="en-US"/>
              <a:t>Malfunctioning of Alarms &amp; Emergency systems</a:t>
            </a:r>
          </a:p>
        </p:txBody>
      </p:sp>
      <p:sp>
        <p:nvSpPr>
          <p:cNvPr id="6151" name="Text Box 8"/>
          <p:cNvSpPr txBox="1">
            <a:spLocks noChangeArrowheads="1"/>
          </p:cNvSpPr>
          <p:nvPr/>
        </p:nvSpPr>
        <p:spPr bwMode="auto">
          <a:xfrm>
            <a:off x="609600" y="2374900"/>
            <a:ext cx="8131175" cy="1004888"/>
          </a:xfrm>
          <a:prstGeom prst="rect">
            <a:avLst/>
          </a:prstGeom>
          <a:noFill/>
          <a:ln w="9525">
            <a:noFill/>
            <a:miter lim="800000"/>
            <a:headEnd/>
            <a:tailEnd/>
          </a:ln>
        </p:spPr>
        <p:txBody>
          <a:bodyPr>
            <a:spAutoFit/>
          </a:bodyPr>
          <a:lstStyle/>
          <a:p>
            <a:pPr algn="l">
              <a:spcBef>
                <a:spcPct val="50000"/>
              </a:spcBef>
            </a:pPr>
            <a:r>
              <a:rPr lang="en-US" sz="1400"/>
              <a:t>Fire</a:t>
            </a:r>
            <a:r>
              <a:rPr lang="en-US"/>
              <a:t> </a:t>
            </a:r>
            <a:r>
              <a:rPr lang="en-US" sz="1400"/>
              <a:t>alarms were made inactive. Water sprinklers did not worked. In spite of being a high-rise building there was no active hydrant system. Fire Extinguishers did not work. Toxic smoke spade over all the building through the AC duct. AC damper did not function. If Ac damper would work properly, death dute to suffocation could be avoided</a:t>
            </a:r>
          </a:p>
        </p:txBody>
      </p:sp>
      <p:sp>
        <p:nvSpPr>
          <p:cNvPr id="6152" name="Text Box 10"/>
          <p:cNvSpPr txBox="1">
            <a:spLocks noChangeArrowheads="1"/>
          </p:cNvSpPr>
          <p:nvPr/>
        </p:nvSpPr>
        <p:spPr bwMode="auto">
          <a:xfrm>
            <a:off x="292100" y="3521075"/>
            <a:ext cx="6858000" cy="366713"/>
          </a:xfrm>
          <a:prstGeom prst="rect">
            <a:avLst/>
          </a:prstGeom>
          <a:noFill/>
          <a:ln w="9525">
            <a:noFill/>
            <a:miter lim="800000"/>
            <a:headEnd/>
            <a:tailEnd/>
          </a:ln>
        </p:spPr>
        <p:txBody>
          <a:bodyPr>
            <a:spAutoFit/>
          </a:bodyPr>
          <a:lstStyle/>
          <a:p>
            <a:pPr algn="l">
              <a:spcBef>
                <a:spcPct val="50000"/>
              </a:spcBef>
            </a:pPr>
            <a:r>
              <a:rPr lang="en-US"/>
              <a:t>No trained person to handle emergency situations and systems</a:t>
            </a:r>
          </a:p>
        </p:txBody>
      </p:sp>
      <p:sp>
        <p:nvSpPr>
          <p:cNvPr id="6153" name="Text Box 11"/>
          <p:cNvSpPr txBox="1">
            <a:spLocks noChangeArrowheads="1"/>
          </p:cNvSpPr>
          <p:nvPr/>
        </p:nvSpPr>
        <p:spPr bwMode="auto">
          <a:xfrm>
            <a:off x="619125" y="3825875"/>
            <a:ext cx="8131175" cy="730250"/>
          </a:xfrm>
          <a:prstGeom prst="rect">
            <a:avLst/>
          </a:prstGeom>
          <a:noFill/>
          <a:ln w="9525">
            <a:noFill/>
            <a:miter lim="800000"/>
            <a:headEnd/>
            <a:tailEnd/>
          </a:ln>
        </p:spPr>
        <p:txBody>
          <a:bodyPr>
            <a:spAutoFit/>
          </a:bodyPr>
          <a:lstStyle/>
          <a:p>
            <a:pPr algn="l">
              <a:spcBef>
                <a:spcPct val="50000"/>
              </a:spcBef>
            </a:pPr>
            <a:r>
              <a:rPr lang="en-US" sz="1400"/>
              <a:t>The security guards or the house staffs were never gone through any short of hands on training of using emergency systems or fire extinguishers. They were never trained how to escape or evacuate the building in emergency</a:t>
            </a:r>
          </a:p>
        </p:txBody>
      </p:sp>
      <p:sp>
        <p:nvSpPr>
          <p:cNvPr id="6154" name="Text Box 12"/>
          <p:cNvSpPr txBox="1">
            <a:spLocks noChangeArrowheads="1"/>
          </p:cNvSpPr>
          <p:nvPr/>
        </p:nvSpPr>
        <p:spPr bwMode="auto">
          <a:xfrm>
            <a:off x="381000" y="4713288"/>
            <a:ext cx="6858000" cy="366712"/>
          </a:xfrm>
          <a:prstGeom prst="rect">
            <a:avLst/>
          </a:prstGeom>
          <a:noFill/>
          <a:ln w="9525">
            <a:noFill/>
            <a:miter lim="800000"/>
            <a:headEnd/>
            <a:tailEnd/>
          </a:ln>
        </p:spPr>
        <p:txBody>
          <a:bodyPr>
            <a:spAutoFit/>
          </a:bodyPr>
          <a:lstStyle/>
          <a:p>
            <a:pPr algn="l">
              <a:spcBef>
                <a:spcPct val="50000"/>
              </a:spcBef>
            </a:pPr>
            <a:r>
              <a:rPr lang="en-US"/>
              <a:t>Hiding of fact</a:t>
            </a:r>
          </a:p>
        </p:txBody>
      </p:sp>
      <p:sp>
        <p:nvSpPr>
          <p:cNvPr id="6155" name="Text Box 13"/>
          <p:cNvSpPr txBox="1">
            <a:spLocks noChangeArrowheads="1"/>
          </p:cNvSpPr>
          <p:nvPr/>
        </p:nvSpPr>
        <p:spPr bwMode="auto">
          <a:xfrm>
            <a:off x="685800" y="4975225"/>
            <a:ext cx="8131175" cy="517525"/>
          </a:xfrm>
          <a:prstGeom prst="rect">
            <a:avLst/>
          </a:prstGeom>
          <a:noFill/>
          <a:ln w="9525">
            <a:noFill/>
            <a:miter lim="800000"/>
            <a:headEnd/>
            <a:tailEnd/>
          </a:ln>
        </p:spPr>
        <p:txBody>
          <a:bodyPr>
            <a:spAutoFit/>
          </a:bodyPr>
          <a:lstStyle/>
          <a:p>
            <a:pPr algn="l">
              <a:spcBef>
                <a:spcPct val="50000"/>
              </a:spcBef>
            </a:pPr>
            <a:r>
              <a:rPr lang="en-US" sz="1400"/>
              <a:t>The firemen were informed at least 90 min after the fire broke out. The hospital authority tried to hide the truth from the Administration. If information would flow in time the loss could be minimized. </a:t>
            </a:r>
          </a:p>
        </p:txBody>
      </p:sp>
      <p:sp>
        <p:nvSpPr>
          <p:cNvPr id="6156" name="Text Box 14"/>
          <p:cNvSpPr txBox="1">
            <a:spLocks noChangeArrowheads="1"/>
          </p:cNvSpPr>
          <p:nvPr/>
        </p:nvSpPr>
        <p:spPr bwMode="auto">
          <a:xfrm>
            <a:off x="381000" y="5638800"/>
            <a:ext cx="6858000" cy="366713"/>
          </a:xfrm>
          <a:prstGeom prst="rect">
            <a:avLst/>
          </a:prstGeom>
          <a:noFill/>
          <a:ln w="9525">
            <a:noFill/>
            <a:miter lim="800000"/>
            <a:headEnd/>
            <a:tailEnd/>
          </a:ln>
        </p:spPr>
        <p:txBody>
          <a:bodyPr>
            <a:spAutoFit/>
          </a:bodyPr>
          <a:lstStyle/>
          <a:p>
            <a:pPr algn="l">
              <a:spcBef>
                <a:spcPct val="50000"/>
              </a:spcBef>
            </a:pPr>
            <a:r>
              <a:rPr lang="en-US"/>
              <a:t>Violation of Statutory Rules &amp; regulations</a:t>
            </a:r>
          </a:p>
        </p:txBody>
      </p:sp>
      <p:sp>
        <p:nvSpPr>
          <p:cNvPr id="6157" name="Text Box 15"/>
          <p:cNvSpPr txBox="1">
            <a:spLocks noChangeArrowheads="1"/>
          </p:cNvSpPr>
          <p:nvPr/>
        </p:nvSpPr>
        <p:spPr bwMode="auto">
          <a:xfrm>
            <a:off x="838200" y="6019800"/>
            <a:ext cx="8305800" cy="517525"/>
          </a:xfrm>
          <a:prstGeom prst="rect">
            <a:avLst/>
          </a:prstGeom>
          <a:noFill/>
          <a:ln w="9525">
            <a:noFill/>
            <a:miter lim="800000"/>
            <a:headEnd/>
            <a:tailEnd/>
          </a:ln>
        </p:spPr>
        <p:txBody>
          <a:bodyPr>
            <a:spAutoFit/>
          </a:bodyPr>
          <a:lstStyle/>
          <a:p>
            <a:pPr algn="l">
              <a:spcBef>
                <a:spcPct val="50000"/>
              </a:spcBef>
            </a:pPr>
            <a:r>
              <a:rPr lang="en-US" sz="1400"/>
              <a:t>On enquiry it has been found that Fire dept had issued </a:t>
            </a:r>
            <a:r>
              <a:rPr lang="en-US" sz="1400" b="1">
                <a:solidFill>
                  <a:srgbClr val="FF0000"/>
                </a:solidFill>
              </a:rPr>
              <a:t>NC</a:t>
            </a:r>
            <a:r>
              <a:rPr lang="en-US" sz="1400"/>
              <a:t> before 90 days during an audit against violation of several statory norms. But Hospital Authority did not pay any attention to that.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kolkatatraged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mri-fire"/>
          <p:cNvPicPr>
            <a:picLocks noChangeAspect="1" noChangeArrowheads="1"/>
          </p:cNvPicPr>
          <p:nvPr/>
        </p:nvPicPr>
        <p:blipFill>
          <a:blip r:embed="rId2"/>
          <a:srcRect/>
          <a:stretch>
            <a:fillRect/>
          </a:stretch>
        </p:blipFill>
        <p:spPr bwMode="auto">
          <a:xfrm>
            <a:off x="342900" y="152400"/>
            <a:ext cx="8382000" cy="5562600"/>
          </a:xfrm>
          <a:prstGeom prst="rect">
            <a:avLst/>
          </a:prstGeom>
          <a:noFill/>
          <a:ln w="9525">
            <a:noFill/>
            <a:miter lim="800000"/>
            <a:headEnd/>
            <a:tailEnd/>
          </a:ln>
        </p:spPr>
      </p:pic>
      <p:sp>
        <p:nvSpPr>
          <p:cNvPr id="8195" name="Text Box 3"/>
          <p:cNvSpPr txBox="1">
            <a:spLocks noChangeArrowheads="1"/>
          </p:cNvSpPr>
          <p:nvPr/>
        </p:nvSpPr>
        <p:spPr bwMode="auto">
          <a:xfrm>
            <a:off x="304800" y="6096000"/>
            <a:ext cx="8610600" cy="366713"/>
          </a:xfrm>
          <a:prstGeom prst="rect">
            <a:avLst/>
          </a:prstGeom>
          <a:noFill/>
          <a:ln w="9525">
            <a:noFill/>
            <a:miter lim="800000"/>
            <a:headEnd/>
            <a:tailEnd/>
          </a:ln>
        </p:spPr>
        <p:txBody>
          <a:bodyPr>
            <a:spAutoFit/>
          </a:bodyPr>
          <a:lstStyle/>
          <a:p>
            <a:pPr>
              <a:spcBef>
                <a:spcPct val="50000"/>
              </a:spcBef>
            </a:pPr>
            <a:r>
              <a:rPr lang="en-US"/>
              <a:t>Rescuing of patients after braking the glass façade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mri_fire_20111226"/>
          <p:cNvPicPr>
            <a:picLocks noChangeAspect="1" noChangeArrowheads="1"/>
          </p:cNvPicPr>
          <p:nvPr/>
        </p:nvPicPr>
        <p:blipFill>
          <a:blip r:embed="rId2"/>
          <a:srcRect/>
          <a:stretch>
            <a:fillRect/>
          </a:stretch>
        </p:blipFill>
        <p:spPr bwMode="auto">
          <a:xfrm>
            <a:off x="317500" y="228600"/>
            <a:ext cx="8534400" cy="5803900"/>
          </a:xfrm>
          <a:prstGeom prst="rect">
            <a:avLst/>
          </a:prstGeom>
          <a:noFill/>
          <a:ln w="9525">
            <a:noFill/>
            <a:miter lim="800000"/>
            <a:headEnd/>
            <a:tailEnd/>
          </a:ln>
        </p:spPr>
      </p:pic>
      <p:sp>
        <p:nvSpPr>
          <p:cNvPr id="9219" name="Text Box 3"/>
          <p:cNvSpPr txBox="1">
            <a:spLocks noChangeArrowheads="1"/>
          </p:cNvSpPr>
          <p:nvPr/>
        </p:nvSpPr>
        <p:spPr bwMode="auto">
          <a:xfrm>
            <a:off x="304800" y="6110288"/>
            <a:ext cx="8610600" cy="779462"/>
          </a:xfrm>
          <a:prstGeom prst="rect">
            <a:avLst/>
          </a:prstGeom>
          <a:noFill/>
          <a:ln w="9525">
            <a:noFill/>
            <a:miter lim="800000"/>
            <a:headEnd/>
            <a:tailEnd/>
          </a:ln>
        </p:spPr>
        <p:txBody>
          <a:bodyPr>
            <a:spAutoFit/>
          </a:bodyPr>
          <a:lstStyle/>
          <a:p>
            <a:pPr>
              <a:spcBef>
                <a:spcPct val="50000"/>
              </a:spcBef>
            </a:pPr>
            <a:r>
              <a:rPr lang="en-US"/>
              <a:t>Rescuing of patients through ropes</a:t>
            </a:r>
          </a:p>
          <a:p>
            <a:pPr>
              <a:spcBef>
                <a:spcPct val="50000"/>
              </a:spcBef>
            </a:pPr>
            <a:r>
              <a:rPr lang="en-US"/>
              <a:t>(the patients did not survived)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p:cNvPicPr>
            <a:picLocks noChangeAspect="1" noChangeArrowheads="1"/>
          </p:cNvPicPr>
          <p:nvPr/>
        </p:nvPicPr>
        <p:blipFill>
          <a:blip r:embed="rId2"/>
          <a:srcRect/>
          <a:stretch>
            <a:fillRect/>
          </a:stretch>
        </p:blipFill>
        <p:spPr bwMode="auto">
          <a:xfrm>
            <a:off x="0" y="0"/>
            <a:ext cx="4648200" cy="5867400"/>
          </a:xfrm>
          <a:prstGeom prst="rect">
            <a:avLst/>
          </a:prstGeom>
          <a:noFill/>
          <a:ln w="9525">
            <a:noFill/>
            <a:miter lim="800000"/>
            <a:headEnd/>
            <a:tailEnd/>
          </a:ln>
        </p:spPr>
      </p:pic>
      <p:pic>
        <p:nvPicPr>
          <p:cNvPr id="10243" name="Picture 3" descr="Pictures-of-Kolkata-AMRI-hospital-fire-22"/>
          <p:cNvPicPr>
            <a:picLocks noChangeAspect="1" noChangeArrowheads="1"/>
          </p:cNvPicPr>
          <p:nvPr/>
        </p:nvPicPr>
        <p:blipFill>
          <a:blip r:embed="rId3"/>
          <a:srcRect/>
          <a:stretch>
            <a:fillRect/>
          </a:stretch>
        </p:blipFill>
        <p:spPr bwMode="auto">
          <a:xfrm>
            <a:off x="4724400" y="0"/>
            <a:ext cx="4419600" cy="5867400"/>
          </a:xfrm>
          <a:prstGeom prst="rect">
            <a:avLst/>
          </a:prstGeom>
          <a:noFill/>
          <a:ln w="9525">
            <a:noFill/>
            <a:miter lim="800000"/>
            <a:headEnd/>
            <a:tailEnd/>
          </a:ln>
        </p:spPr>
      </p:pic>
      <p:sp>
        <p:nvSpPr>
          <p:cNvPr id="10244" name="Rectangle 5"/>
          <p:cNvSpPr>
            <a:spLocks noChangeArrowheads="1"/>
          </p:cNvSpPr>
          <p:nvPr/>
        </p:nvSpPr>
        <p:spPr bwMode="auto">
          <a:xfrm>
            <a:off x="0" y="5867400"/>
            <a:ext cx="4648200" cy="9906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45" name="Text Box 6"/>
          <p:cNvSpPr txBox="1">
            <a:spLocks noChangeArrowheads="1"/>
          </p:cNvSpPr>
          <p:nvPr/>
        </p:nvSpPr>
        <p:spPr bwMode="auto">
          <a:xfrm>
            <a:off x="0" y="5943600"/>
            <a:ext cx="4572000" cy="915988"/>
          </a:xfrm>
          <a:prstGeom prst="rect">
            <a:avLst/>
          </a:prstGeom>
          <a:noFill/>
          <a:ln w="9525">
            <a:noFill/>
            <a:miter lim="800000"/>
            <a:headEnd/>
            <a:tailEnd/>
          </a:ln>
        </p:spPr>
        <p:txBody>
          <a:bodyPr>
            <a:spAutoFit/>
          </a:bodyPr>
          <a:lstStyle/>
          <a:p>
            <a:pPr>
              <a:spcBef>
                <a:spcPct val="50000"/>
              </a:spcBef>
            </a:pPr>
            <a:r>
              <a:rPr lang="en-US"/>
              <a:t>Firemen rescuing people through the sky hills (high altitude ladder) but toxic smoke creating obstruction</a:t>
            </a:r>
          </a:p>
        </p:txBody>
      </p:sp>
      <p:sp>
        <p:nvSpPr>
          <p:cNvPr id="10246" name="Text Box 7"/>
          <p:cNvSpPr txBox="1">
            <a:spLocks noChangeArrowheads="1"/>
          </p:cNvSpPr>
          <p:nvPr/>
        </p:nvSpPr>
        <p:spPr bwMode="auto">
          <a:xfrm>
            <a:off x="1203325" y="5522913"/>
            <a:ext cx="184150" cy="366712"/>
          </a:xfrm>
          <a:prstGeom prst="rect">
            <a:avLst/>
          </a:prstGeom>
          <a:noFill/>
          <a:ln w="9525">
            <a:noFill/>
            <a:miter lim="800000"/>
            <a:headEnd/>
            <a:tailEnd/>
          </a:ln>
        </p:spPr>
        <p:txBody>
          <a:bodyPr wrap="none">
            <a:spAutoFit/>
          </a:bodyPr>
          <a:lstStyle/>
          <a:p>
            <a:endParaRPr lang="en-US"/>
          </a:p>
        </p:txBody>
      </p:sp>
      <p:sp>
        <p:nvSpPr>
          <p:cNvPr id="10247" name="Rectangle 9"/>
          <p:cNvSpPr>
            <a:spLocks noChangeArrowheads="1"/>
          </p:cNvSpPr>
          <p:nvPr/>
        </p:nvSpPr>
        <p:spPr bwMode="auto">
          <a:xfrm>
            <a:off x="4724400" y="5867400"/>
            <a:ext cx="4419600" cy="9906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48" name="Text Box 10"/>
          <p:cNvSpPr txBox="1">
            <a:spLocks noChangeArrowheads="1"/>
          </p:cNvSpPr>
          <p:nvPr/>
        </p:nvSpPr>
        <p:spPr bwMode="auto">
          <a:xfrm>
            <a:off x="4724400" y="5930900"/>
            <a:ext cx="4419600" cy="641350"/>
          </a:xfrm>
          <a:prstGeom prst="rect">
            <a:avLst/>
          </a:prstGeom>
          <a:noFill/>
          <a:ln w="9525">
            <a:noFill/>
            <a:miter lim="800000"/>
            <a:headEnd/>
            <a:tailEnd/>
          </a:ln>
        </p:spPr>
        <p:txBody>
          <a:bodyPr>
            <a:spAutoFit/>
          </a:bodyPr>
          <a:lstStyle/>
          <a:p>
            <a:pPr>
              <a:spcBef>
                <a:spcPct val="50000"/>
              </a:spcBef>
            </a:pPr>
            <a:r>
              <a:rPr lang="en-US"/>
              <a:t>Local people, who managed to reach at the top floors with life risk asking for help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310</TotalTime>
  <Words>732</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Copperplate Gothic Bold</vt:lpstr>
      <vt:lpstr>Bodoni MT Black</vt:lpstr>
      <vt:lpstr>Wingdings</vt:lpstr>
      <vt:lpstr>Rockwell Extra Bold</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DEVASTATING     FIRE</dc:title>
  <dc:creator>soumen</dc:creator>
  <cp:lastModifiedBy>User</cp:lastModifiedBy>
  <cp:revision>11</cp:revision>
  <dcterms:created xsi:type="dcterms:W3CDTF">2011-12-20T07:07:59Z</dcterms:created>
  <dcterms:modified xsi:type="dcterms:W3CDTF">2012-04-04T04:31:20Z</dcterms:modified>
</cp:coreProperties>
</file>